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4" r:id="rId3"/>
    <p:sldId id="287" r:id="rId4"/>
    <p:sldId id="267" r:id="rId5"/>
    <p:sldId id="257" r:id="rId6"/>
    <p:sldId id="297" r:id="rId7"/>
    <p:sldId id="261" r:id="rId8"/>
    <p:sldId id="309" r:id="rId9"/>
    <p:sldId id="292" r:id="rId10"/>
    <p:sldId id="304" r:id="rId11"/>
    <p:sldId id="283" r:id="rId12"/>
    <p:sldId id="263" r:id="rId13"/>
    <p:sldId id="306" r:id="rId14"/>
    <p:sldId id="282" r:id="rId15"/>
    <p:sldId id="299" r:id="rId16"/>
    <p:sldId id="295" r:id="rId17"/>
    <p:sldId id="305" r:id="rId18"/>
    <p:sldId id="302" r:id="rId19"/>
    <p:sldId id="268" r:id="rId20"/>
    <p:sldId id="307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WKINS Frank" initials="HF" lastIdx="3" clrIdx="0">
    <p:extLst>
      <p:ext uri="{19B8F6BF-5375-455C-9EA6-DF929625EA0E}">
        <p15:presenceInfo xmlns:p15="http://schemas.microsoft.com/office/powerpoint/2012/main" userId="HAWKINS Fra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23" autoAdjust="0"/>
  </p:normalViewPr>
  <p:slideViewPr>
    <p:cSldViewPr snapToGrid="0">
      <p:cViewPr varScale="1">
        <p:scale>
          <a:sx n="69" d="100"/>
          <a:sy n="69" d="100"/>
        </p:scale>
        <p:origin x="13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90"/>
    </p:cViewPr>
  </p:sorterViewPr>
  <p:notesViewPr>
    <p:cSldViewPr snapToGrid="0">
      <p:cViewPr varScale="1">
        <p:scale>
          <a:sx n="81" d="100"/>
          <a:sy n="81" d="100"/>
        </p:scale>
        <p:origin x="20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6D60F-0747-44A5-800F-3D00C6451D87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C2713-D52B-4C5E-B0E6-AFFC6F396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179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0521C-D7A9-4E1F-A8B2-A37960D50BA0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0BC0F-E1CD-4F9E-8590-0F8C96DDD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9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d.int/doc/c/8bd5/f946/f6e918067366bf3d8626c6fe/sbstta-23-inf-13-en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Rather than take a species-by-species approach, we are developing a threat-based approach</a:t>
            </a:r>
          </a:p>
          <a:p>
            <a:r>
              <a:rPr lang="en-GB" sz="1200" dirty="0"/>
              <a:t>Developing a measure of the contribution that actions can make to reducing species extinction risk</a:t>
            </a:r>
          </a:p>
          <a:p>
            <a:r>
              <a:rPr lang="en-GB" sz="1200" dirty="0"/>
              <a:t>Actions can be policy, legislation, management, financial or other activities that alleviate pressure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0BC0F-E1CD-4F9E-8590-0F8C96DDD3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9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work has been shaped  by engagement at CBD SBSTTA 22 and 23 and COP13 and 14 (side events and INF docs: most recently </a:t>
            </a:r>
            <a:r>
              <a:rPr lang="en-GB" u="sng" dirty="0">
                <a:hlinkClick r:id="rId3"/>
              </a:rPr>
              <a:t>CBD/SBSTTA/23/INF/13</a:t>
            </a:r>
            <a:r>
              <a:rPr lang="en-GB" dirty="0"/>
              <a:t> and a side event and also at OEWG 1</a:t>
            </a:r>
          </a:p>
          <a:p>
            <a:r>
              <a:rPr lang="en-GB" dirty="0"/>
              <a:t>We have benefitted considerably from the input of Parties and others in the CBD process</a:t>
            </a:r>
            <a:endParaRPr lang="en-GB" sz="12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0BC0F-E1CD-4F9E-8590-0F8C96DDD3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37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/>
              <a:t>Each species’ total STAR score for threat abatement in current Area of Habitat (AOH) is relative to their extinction risk:</a:t>
            </a:r>
          </a:p>
          <a:p>
            <a:pPr lvl="1">
              <a:lnSpc>
                <a:spcPct val="100000"/>
              </a:lnSpc>
            </a:pPr>
            <a:r>
              <a:rPr lang="en-GB" sz="1600" dirty="0"/>
              <a:t>NT = 100, VU = 200, EN = 300, CR = 400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It is assumed that achieving the species total STAR score through complete threat abatement across all current AOH would result in species </a:t>
            </a:r>
            <a:r>
              <a:rPr lang="en-GB" sz="1800" dirty="0" err="1"/>
              <a:t>downlisting</a:t>
            </a:r>
            <a:r>
              <a:rPr lang="en-GB" sz="1800" dirty="0"/>
              <a:t> to Least Concern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002060"/>
                </a:solidFill>
              </a:rPr>
              <a:t>For </a:t>
            </a:r>
            <a:r>
              <a:rPr lang="en-GB" sz="1800" b="1" dirty="0">
                <a:solidFill>
                  <a:srgbClr val="002060"/>
                </a:solidFill>
              </a:rPr>
              <a:t>each species</a:t>
            </a:r>
            <a:r>
              <a:rPr lang="en-GB" sz="1800" dirty="0">
                <a:solidFill>
                  <a:srgbClr val="002060"/>
                </a:solidFill>
              </a:rPr>
              <a:t>, the total STAR score could be achieved by abating all threats in current AOH, or by a combination of threat abatement in current AOH and restoration of lost AOH (and threat abatement therein).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0BC0F-E1CD-4F9E-8590-0F8C96DDD3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62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Individual spatially-based STAR scores, for instance for a site or country, represent a proportion of the global opportunity to reduce species’ extinction risk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0BC0F-E1CD-4F9E-8590-0F8C96DDD3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3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accent5">
                    <a:lumMod val="75000"/>
                  </a:schemeClr>
                </a:solidFill>
                <a:latin typeface="Derailed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Derailed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874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63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3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75000"/>
                  </a:schemeClr>
                </a:solidFill>
                <a:latin typeface="Derailed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chemeClr val="accent5">
                    <a:lumMod val="50000"/>
                  </a:schemeClr>
                </a:solidFill>
                <a:latin typeface="Derailed" panose="020B0503030101060003" pitchFamily="34" charset="0"/>
              </a:defRPr>
            </a:lvl1pPr>
            <a:lvl2pPr>
              <a:defRPr>
                <a:latin typeface="Derailed" panose="020B0503030101060003" pitchFamily="34" charset="0"/>
              </a:defRPr>
            </a:lvl2pPr>
            <a:lvl3pPr>
              <a:defRPr>
                <a:latin typeface="Derailed" panose="020B0503030101060003" pitchFamily="34" charset="0"/>
              </a:defRPr>
            </a:lvl3pPr>
            <a:lvl4pPr>
              <a:defRPr>
                <a:latin typeface="Derailed" panose="020B0503030101060003" pitchFamily="34" charset="0"/>
              </a:defRPr>
            </a:lvl4pPr>
            <a:lvl5pPr>
              <a:defRPr>
                <a:latin typeface="Derailed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293341"/>
            <a:ext cx="7897512" cy="16475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60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2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81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41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75000"/>
                  </a:schemeClr>
                </a:solidFill>
                <a:latin typeface="Derailed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628650" y="1287035"/>
            <a:ext cx="7886700" cy="6306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08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05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8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DDA9D-F856-49A0-9213-F83F30D43484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4171D-8D9E-4CEC-816E-026BC2632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82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ucncongress2020.org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iucncongress2020.org/" TargetMode="Externa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426" y="2144684"/>
            <a:ext cx="7772400" cy="1517608"/>
          </a:xfrm>
        </p:spPr>
        <p:txBody>
          <a:bodyPr/>
          <a:lstStyle/>
          <a:p>
            <a:r>
              <a:rPr lang="en-GB" dirty="0"/>
              <a:t>Species Threat Abatement and Restoration (STAR) Metric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subTitle" idx="1"/>
          </p:nvPr>
        </p:nvSpPr>
        <p:spPr>
          <a:xfrm>
            <a:off x="1428276" y="5959252"/>
            <a:ext cx="6320699" cy="36349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700" dirty="0" err="1"/>
              <a:t>Mair</a:t>
            </a:r>
            <a:r>
              <a:rPr lang="en-US" sz="1700" dirty="0"/>
              <a:t>, L. et al. </a:t>
            </a:r>
            <a:r>
              <a:rPr lang="en-US" sz="1700" dirty="0" smtClean="0"/>
              <a:t>2021 </a:t>
            </a:r>
            <a:r>
              <a:rPr lang="en-US" sz="1700" dirty="0"/>
              <a:t>Nature Ecology and Evolution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4615" y="3840960"/>
            <a:ext cx="2985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Frank </a:t>
            </a:r>
            <a:r>
              <a:rPr lang="en-US" dirty="0"/>
              <a:t>Hawkins, IUCN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A8651-6D24-4AA5-8CF3-541521B21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84" y="4767692"/>
            <a:ext cx="1937582" cy="718781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3" y="4782322"/>
            <a:ext cx="1872012" cy="63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719" y="4481676"/>
            <a:ext cx="1119225" cy="1119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23580" b="26706"/>
          <a:stretch/>
        </p:blipFill>
        <p:spPr>
          <a:xfrm>
            <a:off x="4199841" y="4580255"/>
            <a:ext cx="2091446" cy="103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Scores STAR: opportunités de conservation</a:t>
            </a:r>
            <a:endParaRPr lang="en-GB" dirty="0"/>
          </a:p>
        </p:txBody>
      </p:sp>
      <p:pic>
        <p:nvPicPr>
          <p:cNvPr id="3" name="Picture 2" descr="H:\Folders\BRIM\Manuscript_global\Figures\Gridded_STAR_maps_v3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" r="10946" b="53885"/>
          <a:stretch/>
        </p:blipFill>
        <p:spPr bwMode="auto">
          <a:xfrm>
            <a:off x="628650" y="1873671"/>
            <a:ext cx="6333019" cy="330906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859D5E-7452-4A67-9320-0E883DE3F65F}"/>
              </a:ext>
            </a:extLst>
          </p:cNvPr>
          <p:cNvSpPr txBox="1"/>
          <p:nvPr/>
        </p:nvSpPr>
        <p:spPr>
          <a:xfrm>
            <a:off x="628650" y="1506023"/>
            <a:ext cx="670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Score total de réduction des menaces STAR </a:t>
            </a:r>
            <a:r>
              <a:rPr lang="fr-FR" dirty="0" smtClean="0"/>
              <a:t>(pour </a:t>
            </a:r>
            <a:r>
              <a:rPr lang="fr-FR" dirty="0"/>
              <a:t>toutes les menaces)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7EF95B-B8F5-4601-9CFC-051599E5E994}"/>
              </a:ext>
            </a:extLst>
          </p:cNvPr>
          <p:cNvSpPr txBox="1"/>
          <p:nvPr/>
        </p:nvSpPr>
        <p:spPr>
          <a:xfrm>
            <a:off x="3795159" y="5726363"/>
            <a:ext cx="2140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Espèces</a:t>
            </a:r>
            <a:r>
              <a:rPr lang="en-US" dirty="0"/>
              <a:t> </a:t>
            </a:r>
            <a:r>
              <a:rPr lang="en-US" dirty="0" err="1"/>
              <a:t>envahissantes</a:t>
            </a:r>
            <a:r>
              <a:rPr lang="en-US" dirty="0"/>
              <a:t> et </a:t>
            </a:r>
            <a:r>
              <a:rPr lang="en-US" dirty="0" err="1"/>
              <a:t>problématiques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699442-EEDC-4270-8A98-6B4A66638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82" y="4261730"/>
            <a:ext cx="3064228" cy="25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 </a:t>
            </a:r>
            <a:r>
              <a:rPr lang="en-GB" dirty="0" smtClean="0"/>
              <a:t>et le post-2020</a:t>
            </a:r>
            <a:endParaRPr lang="en-GB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DE4DA74-396B-401E-B44F-207042F80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1"/>
          <a:stretch/>
        </p:blipFill>
        <p:spPr>
          <a:xfrm>
            <a:off x="128920" y="1690689"/>
            <a:ext cx="8886160" cy="44775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08557"/>
            <a:ext cx="9144000" cy="368633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/>
              <a:t>Indonesia 7.8%;  Colombia 6.8%; Madagascar 5.8%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85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4238"/>
            <a:ext cx="7886700" cy="4974380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20000"/>
              </a:lnSpc>
            </a:pPr>
            <a:r>
              <a:rPr lang="fr-FR" dirty="0"/>
              <a:t>Les vertébrés terrestres analysés </a:t>
            </a:r>
            <a:r>
              <a:rPr lang="fr-FR" dirty="0" smtClean="0"/>
              <a:t>à </a:t>
            </a:r>
            <a:r>
              <a:rPr lang="fr-FR" dirty="0"/>
              <a:t>ce jour;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/>
              <a:t>Incorporera des reptiles, des cactus, des cycadales, des conifères et des poissons d'eau douce au cours des 18 prochains mois; poissons de récif, coraux et arbres récifaux dans les 2 années suivantes; les plantes et autres taxons peuvent être appliqués à l'échelle nationale là où des données existent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 smtClean="0"/>
              <a:t>On </a:t>
            </a:r>
            <a:r>
              <a:rPr lang="fr-FR" dirty="0"/>
              <a:t>suppose que les impacts des menaces sont constants dans toutes les aires de répartition des espèces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/>
              <a:t>Affinement de ce possible à l'aide de cartes </a:t>
            </a:r>
            <a:r>
              <a:rPr lang="fr-FR" dirty="0" smtClean="0"/>
              <a:t>des </a:t>
            </a:r>
            <a:r>
              <a:rPr lang="fr-FR" dirty="0"/>
              <a:t>menaces mondiales en cours de développement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 smtClean="0"/>
              <a:t>Les </a:t>
            </a:r>
            <a:r>
              <a:rPr lang="fr-FR" dirty="0"/>
              <a:t>évaluations sont provisoires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/>
              <a:t>Besoin d'être confirmé par des études de base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 smtClean="0"/>
              <a:t>Ne </a:t>
            </a:r>
            <a:r>
              <a:rPr lang="fr-FR" dirty="0"/>
              <a:t>traite pas les menaces émergentes ou qui s'aggravent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/>
              <a:t>Ceux-ci sont traités par ex. réévaluation dans les listes rouges</a:t>
            </a:r>
          </a:p>
          <a:p>
            <a:pPr marL="342900" indent="-342900">
              <a:lnSpc>
                <a:spcPct val="120000"/>
              </a:lnSpc>
            </a:pPr>
            <a:endParaRPr lang="fr-FR" dirty="0"/>
          </a:p>
          <a:p>
            <a:pPr marL="800100" lvl="1" indent="-342900">
              <a:lnSpc>
                <a:spcPct val="120000"/>
              </a:lnSpc>
            </a:pPr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27215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7" y="1412520"/>
            <a:ext cx="7429278" cy="535627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À quoi </a:t>
            </a:r>
            <a:r>
              <a:rPr lang="en-US" dirty="0" err="1"/>
              <a:t>sert</a:t>
            </a:r>
            <a:r>
              <a:rPr lang="en-US" dirty="0"/>
              <a:t> STAR?</a:t>
            </a:r>
          </a:p>
        </p:txBody>
      </p:sp>
    </p:spTree>
    <p:extLst>
      <p:ext uri="{BB962C8B-B14F-4D97-AF65-F5344CB8AC3E}">
        <p14:creationId xmlns:p14="http://schemas.microsoft.com/office/powerpoint/2010/main" val="23479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</a:t>
            </a:r>
            <a:r>
              <a:rPr lang="en-GB" dirty="0" smtClean="0"/>
              <a:t>de STAR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/>
              <a:t>STAR est calculé en trois phases</a:t>
            </a:r>
          </a:p>
          <a:p>
            <a:pPr marL="0" indent="0">
              <a:buNone/>
            </a:pPr>
            <a:r>
              <a:rPr lang="fr-FR" sz="1800" dirty="0"/>
              <a:t>STAR potentielle</a:t>
            </a:r>
          </a:p>
          <a:p>
            <a:r>
              <a:rPr lang="fr-FR" sz="1800" dirty="0"/>
              <a:t>Basé uniquement sur les informations publiées existantes</a:t>
            </a:r>
          </a:p>
          <a:p>
            <a:r>
              <a:rPr lang="fr-FR" sz="1800" dirty="0"/>
              <a:t>Donne une évaluation préliminaire du potentiel d'un site / paysage à contribuer à la conservation des espèces menacées</a:t>
            </a:r>
          </a:p>
          <a:p>
            <a:pPr marL="0" indent="0">
              <a:buNone/>
            </a:pPr>
            <a:r>
              <a:rPr lang="fr-FR" sz="1800" dirty="0"/>
              <a:t>Ligne de base</a:t>
            </a:r>
          </a:p>
          <a:p>
            <a:r>
              <a:rPr lang="fr-FR" sz="1800" dirty="0"/>
              <a:t>Produit un score STAR raffiné basé sur des informations spécifiques au site: vérification de la présence d'espèces menacées et de la présence et de la gravité des menaces pesant sur les espèces opérant sur le site</a:t>
            </a:r>
          </a:p>
          <a:p>
            <a:pPr marL="0" indent="0">
              <a:buNone/>
            </a:pPr>
            <a:r>
              <a:rPr lang="fr-FR" sz="1800" dirty="0" smtClean="0"/>
              <a:t>STAR Livré</a:t>
            </a:r>
            <a:endParaRPr lang="fr-FR" sz="1800" dirty="0"/>
          </a:p>
          <a:p>
            <a:r>
              <a:rPr lang="fr-FR" sz="1800" dirty="0"/>
              <a:t>Mesure les progrès par rapport aux objectifs de conservation (réduction de la portée et de la gravité des menaces) grâce à la gestion. Méthodologie d'application en cours de développement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664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453"/>
            <a:ext cx="7886700" cy="1325563"/>
          </a:xfrm>
        </p:spPr>
        <p:txBody>
          <a:bodyPr/>
          <a:lstStyle/>
          <a:p>
            <a:r>
              <a:rPr lang="fr-FR" dirty="0"/>
              <a:t>Considérations relatives aux finances publiques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1444" y="1787746"/>
            <a:ext cx="56945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Utilisation par le gouvernement pour la planification financière de la stratégie et du plan d'action nationaux pour la biodiversité (SPANB) https://www.cbd.int/meetings/SBI-03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Test des contributions nationales potentielles à la Stratégie mondiale de la biodiversité pour l'après-2020 - par exemple le projet BIODEV2030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Évaluation des contributions d'autres instruments politiques (par exemple, le défi de Bonn) à l'ABG post-2020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Orientation des actions de restructuration de la dette axées sur la </a:t>
            </a:r>
            <a:r>
              <a:rPr lang="fr-FR" sz="2000" dirty="0" smtClean="0"/>
              <a:t>conservation</a:t>
            </a:r>
            <a:endParaRPr lang="en-GB" sz="2400" dirty="0"/>
          </a:p>
          <a:p>
            <a:pPr marL="342900" indent="-342900"/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288" y="2754352"/>
            <a:ext cx="2750892" cy="1691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509" y="4640081"/>
            <a:ext cx="1758253" cy="5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878" y="149018"/>
            <a:ext cx="7886700" cy="1325563"/>
          </a:xfrm>
        </p:spPr>
        <p:txBody>
          <a:bodyPr/>
          <a:lstStyle/>
          <a:p>
            <a:r>
              <a:rPr lang="en-US" dirty="0" smtClean="0"/>
              <a:t>Applications pour le </a:t>
            </a:r>
            <a:r>
              <a:rPr lang="en-US" dirty="0" err="1" smtClean="0"/>
              <a:t>financement</a:t>
            </a:r>
            <a:r>
              <a:rPr lang="en-US" dirty="0" smtClean="0"/>
              <a:t> </a:t>
            </a:r>
            <a:r>
              <a:rPr lang="en-US" dirty="0" err="1"/>
              <a:t>privé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7209" y="2056803"/>
            <a:ext cx="3887594" cy="400758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</a:pPr>
            <a:r>
              <a:rPr lang="fr-FR" dirty="0"/>
              <a:t>Sélection du portefeuille de fonds pour l'impact sur la conservation (CPIC / </a:t>
            </a:r>
            <a:r>
              <a:rPr lang="fr-FR" dirty="0" err="1"/>
              <a:t>Mirova</a:t>
            </a:r>
            <a:r>
              <a:rPr lang="fr-FR" dirty="0"/>
              <a:t> Nature + Accelerator)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/>
              <a:t>Examen ciblé du risque potentiel d'investissement dans le projet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/>
              <a:t>Dépistage des risques sectoriels et matières premières, pour la notation du risque des gérants d'actifs</a:t>
            </a:r>
          </a:p>
          <a:p>
            <a:pPr marL="342900" indent="-342900">
              <a:lnSpc>
                <a:spcPct val="120000"/>
              </a:lnSpc>
            </a:pPr>
            <a:r>
              <a:rPr lang="fr-FR" dirty="0"/>
              <a:t>Composante potentielle du </a:t>
            </a:r>
            <a:r>
              <a:rPr lang="en-GB" dirty="0"/>
              <a:t>Potential component of Task Force on Nature-based Financial </a:t>
            </a:r>
            <a:r>
              <a:rPr lang="en-GB" dirty="0" smtClean="0"/>
              <a:t>Disclosure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328" y="4060595"/>
            <a:ext cx="4535707" cy="240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28" y="1784195"/>
            <a:ext cx="4327182" cy="2524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6556" y="2542478"/>
            <a:ext cx="268744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Accelerator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857750" cy="1325563"/>
          </a:xfrm>
        </p:spPr>
        <p:txBody>
          <a:bodyPr/>
          <a:lstStyle/>
          <a:p>
            <a:r>
              <a:rPr lang="en-US" dirty="0" smtClean="0"/>
              <a:t>STAR pour restauration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44" y="1321527"/>
            <a:ext cx="5240856" cy="529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5" y="2833611"/>
            <a:ext cx="3691053" cy="19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030" y="246641"/>
            <a:ext cx="4169511" cy="1372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1619460"/>
            <a:ext cx="6779286" cy="52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/>
          <a:lstStyle/>
          <a:p>
            <a:r>
              <a:rPr lang="fr-FR" dirty="0"/>
              <a:t>STAR au niveau du site: </a:t>
            </a:r>
            <a:r>
              <a:rPr lang="fr-FR" dirty="0" err="1"/>
              <a:t>Bukit</a:t>
            </a:r>
            <a:r>
              <a:rPr lang="fr-FR" dirty="0"/>
              <a:t> </a:t>
            </a:r>
            <a:r>
              <a:rPr lang="fr-FR" dirty="0" err="1"/>
              <a:t>Tigapuluh</a:t>
            </a:r>
            <a:r>
              <a:rPr lang="fr-FR" dirty="0"/>
              <a:t>, Indonésie (base de référence ex-ante)</a:t>
            </a:r>
            <a:endParaRPr lang="en-GB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D4CADDB-E99A-4C78-AB42-E91C2FF6C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/>
          <a:stretch/>
        </p:blipFill>
        <p:spPr>
          <a:xfrm>
            <a:off x="132907" y="1776700"/>
            <a:ext cx="887818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Zero Draft of the Post-2020 Framework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65" y="1398028"/>
            <a:ext cx="7275025" cy="545997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43502" y="2501461"/>
            <a:ext cx="2165131" cy="16711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5144813" y="2501461"/>
            <a:ext cx="2853559" cy="14767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Accès</a:t>
            </a:r>
            <a:r>
              <a:rPr lang="en-US" dirty="0"/>
              <a:t> et </a:t>
            </a:r>
            <a:r>
              <a:rPr lang="en-US" dirty="0" err="1"/>
              <a:t>disponibilité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3129" y="1505415"/>
            <a:ext cx="36051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Programme d'accès anticipé via IBAT (à partir du </a:t>
            </a:r>
            <a:r>
              <a:rPr lang="fr-FR" sz="1600" dirty="0" smtClean="0"/>
              <a:t>juillet de </a:t>
            </a:r>
            <a:r>
              <a:rPr lang="fr-FR" sz="1600" dirty="0"/>
              <a:t>cette année)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Couche STAR globale, couches de taxons supérieures et couches de menaces individuelles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Format du rapport: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montre les scores STAR globaux et par top 3-5 menaces, cartographiés et tabulés; proportion du score STAR du site de la province, du pays, de la région et du globe, sous forme de graphiques;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Centile du score du site par rapport à d'autres sites dans la province, le pays, la région et le globe</a:t>
            </a:r>
            <a:endParaRPr lang="en-US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90689"/>
            <a:ext cx="3857828" cy="1683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5415693"/>
            <a:ext cx="362469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Également utilisé dans l'outil de sélection des risques du portefeuille ENCORE comme indicateur au niveau national du risque potentiel pour la biodiversité (avril-mai)</a:t>
            </a:r>
          </a:p>
          <a:p>
            <a:endParaRPr lang="fr-FR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452" y="4596026"/>
            <a:ext cx="4637548" cy="20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301860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subTitle" idx="1"/>
          </p:nvPr>
        </p:nvSpPr>
        <p:spPr>
          <a:xfrm>
            <a:off x="915570" y="2326536"/>
            <a:ext cx="6858000" cy="283357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397" y="5627817"/>
            <a:ext cx="1119225" cy="1119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3580" b="26706"/>
          <a:stretch/>
        </p:blipFill>
        <p:spPr>
          <a:xfrm>
            <a:off x="6778716" y="5642979"/>
            <a:ext cx="2091446" cy="1039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A8651-6D24-4AA5-8CF3-541521B21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79" y="5803459"/>
            <a:ext cx="1937582" cy="718781"/>
          </a:xfrm>
          <a:prstGeom prst="rect">
            <a:avLst/>
          </a:prstGeom>
        </p:spPr>
      </p:pic>
      <p:pic>
        <p:nvPicPr>
          <p:cNvPr id="9" name="Picture 8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5" y="5848523"/>
            <a:ext cx="1714500" cy="62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1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L’</a:t>
            </a:r>
            <a:r>
              <a:rPr lang="fr-FR" altLang="en-US" sz="2800" dirty="0">
                <a:solidFill>
                  <a:schemeClr val="tx1"/>
                </a:solidFill>
                <a:latin typeface="Arial Unicode MS" panose="020B0604020202020204" pitchFamily="34" charset="-128"/>
              </a:rPr>
              <a:t> é</a:t>
            </a:r>
            <a:r>
              <a:rPr lang="en-GB" sz="2800" dirty="0" err="1" smtClean="0">
                <a:solidFill>
                  <a:schemeClr val="tx1"/>
                </a:solidFill>
              </a:rPr>
              <a:t>quipe</a:t>
            </a:r>
            <a:r>
              <a:rPr lang="en-GB" sz="2800" dirty="0" smtClean="0">
                <a:solidFill>
                  <a:schemeClr val="tx1"/>
                </a:solidFill>
              </a:rPr>
              <a:t> STAR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Species Survival Commission </a:t>
            </a:r>
            <a:r>
              <a:rPr lang="en-GB" dirty="0" smtClean="0">
                <a:solidFill>
                  <a:schemeClr val="tx1"/>
                </a:solidFill>
              </a:rPr>
              <a:t>Post-2020 Targets Task Force, m</a:t>
            </a:r>
            <a:r>
              <a:rPr lang="fr-FR" altLang="en-US" dirty="0">
                <a:solidFill>
                  <a:schemeClr val="tx1"/>
                </a:solidFill>
                <a:latin typeface="Arial Unicode MS" panose="020B0604020202020204" pitchFamily="34" charset="-128"/>
              </a:rPr>
              <a:t>é</a:t>
            </a:r>
            <a:r>
              <a:rPr lang="en-GB" dirty="0" smtClean="0">
                <a:solidFill>
                  <a:schemeClr val="tx1"/>
                </a:solidFill>
              </a:rPr>
              <a:t>n</a:t>
            </a:r>
            <a:r>
              <a:rPr lang="fr-FR" altLang="en-US" dirty="0">
                <a:solidFill>
                  <a:schemeClr val="tx1"/>
                </a:solidFill>
                <a:latin typeface="Arial Unicode MS" panose="020B0604020202020204" pitchFamily="34" charset="-128"/>
              </a:rPr>
              <a:t>é</a:t>
            </a:r>
            <a:r>
              <a:rPr lang="en-GB" dirty="0" smtClean="0">
                <a:solidFill>
                  <a:schemeClr val="tx1"/>
                </a:solidFill>
              </a:rPr>
              <a:t> par Newcastle University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IUCN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The Biodiversity Consultancy</a:t>
            </a:r>
          </a:p>
          <a:p>
            <a:r>
              <a:rPr lang="en-GB" dirty="0" err="1" smtClean="0">
                <a:solidFill>
                  <a:schemeClr val="tx1"/>
                </a:solidFill>
              </a:rPr>
              <a:t>BirdLife</a:t>
            </a:r>
            <a:r>
              <a:rPr lang="en-GB" dirty="0" smtClean="0">
                <a:solidFill>
                  <a:schemeClr val="tx1"/>
                </a:solidFill>
              </a:rPr>
              <a:t> International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en-US" dirty="0">
                <a:solidFill>
                  <a:schemeClr val="tx1"/>
                </a:solidFill>
                <a:latin typeface="Arial Unicode MS" panose="020B0604020202020204" pitchFamily="34" charset="-128"/>
              </a:rPr>
              <a:t>L'article (Mair et al. </a:t>
            </a:r>
            <a:r>
              <a:rPr lang="fr-FR" altLang="en-US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2021) </a:t>
            </a:r>
            <a:r>
              <a:rPr lang="fr-FR" altLang="en-US" dirty="0">
                <a:solidFill>
                  <a:schemeClr val="tx1"/>
                </a:solidFill>
                <a:latin typeface="Arial Unicode MS" panose="020B0604020202020204" pitchFamily="34" charset="-128"/>
              </a:rPr>
              <a:t>a été publié le 8 avril, avec ~ 85 auteurs de 55 organisations de 21 pays</a:t>
            </a:r>
            <a:endParaRPr lang="fr-FR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>
            <a:normAutofit/>
          </a:bodyPr>
          <a:lstStyle/>
          <a:p>
            <a:r>
              <a:rPr lang="en-GB" dirty="0"/>
              <a:t>Species Threat Abatement and Restoration (STAR) Metric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504688" cy="4351338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Le but est de permettre de mesurer le «gain de conservation» potentiel qui pourrait être réalisé pour les espèces grâce à des mesures prises dans une zone géographique (site, paysage, empreinte de l'entreprise, pays) </a:t>
            </a:r>
            <a:endParaRPr lang="fr-FR" altLang="en-US" sz="2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2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STAR </a:t>
            </a:r>
            <a:r>
              <a:rPr lang="fr-FR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considère deux types d'actions: </a:t>
            </a:r>
            <a:endParaRPr lang="fr-FR" altLang="en-US" sz="2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Réduction </a:t>
            </a:r>
            <a:r>
              <a:rPr lang="fr-FR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des menaces dans l'habitat existant </a:t>
            </a:r>
            <a:endParaRPr lang="fr-FR" altLang="en-US" sz="16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Restauration </a:t>
            </a:r>
            <a:r>
              <a:rPr lang="fr-FR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de l'habitat perdu </a:t>
            </a:r>
            <a:endParaRPr lang="fr-FR" altLang="en-US" sz="16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en-US" sz="2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2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L'hypothèse </a:t>
            </a:r>
            <a:r>
              <a:rPr lang="fr-FR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est que l'atténuation complète des menaces arrêterait le déclin de la population et / ou de la distribution, de sorte que </a:t>
            </a:r>
            <a:r>
              <a:rPr lang="fr-FR" altLang="en-US" sz="2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 </a:t>
            </a:r>
            <a:r>
              <a:rPr lang="fr-FR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pourrait être déclassée (de NT, VU, EN ou CR) à Préoccupation mineure</a:t>
            </a:r>
            <a:r>
              <a:rPr lang="fr-FR" altLang="en-US" sz="1600" dirty="0">
                <a:solidFill>
                  <a:schemeClr val="tx1"/>
                </a:solidFill>
              </a:rPr>
              <a:t> </a:t>
            </a:r>
            <a:endParaRPr lang="fr-FR" altLang="en-US" sz="4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268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629757" cy="1325563"/>
          </a:xfrm>
        </p:spPr>
        <p:txBody>
          <a:bodyPr/>
          <a:lstStyle/>
          <a:p>
            <a:r>
              <a:rPr lang="en-GB" dirty="0"/>
              <a:t>STAR data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210835" cy="4351338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Risque d'extinction des espèces </a:t>
            </a:r>
            <a:endParaRPr lang="fr-FR" altLang="en-US" sz="2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Catégorie </a:t>
            </a:r>
            <a:r>
              <a:rPr lang="fr-FR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Liste rouge (NT, VU, EN, CR) </a:t>
            </a:r>
            <a:endParaRPr lang="fr-FR" altLang="en-US" sz="16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en-US" sz="2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2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Menaces </a:t>
            </a:r>
            <a:r>
              <a:rPr lang="fr-FR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pour les espèces (schéma de classification) </a:t>
            </a:r>
            <a:endParaRPr lang="fr-FR" altLang="en-US" sz="2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Portée </a:t>
            </a:r>
            <a:r>
              <a:rPr lang="fr-FR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et gravité des menaces </a:t>
            </a:r>
            <a:r>
              <a:rPr lang="fr-FR" altLang="en-US" sz="16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Importance des </a:t>
            </a:r>
            <a:r>
              <a:rPr lang="fr-FR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menaces (uniquement présent et futur inclus) </a:t>
            </a:r>
            <a:endParaRPr lang="fr-FR" altLang="en-US" sz="16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en-US" sz="2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2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Superficie </a:t>
            </a:r>
            <a:r>
              <a:rPr lang="fr-FR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d'habitat (AOH) </a:t>
            </a:r>
            <a:r>
              <a:rPr lang="fr-FR" altLang="en-US" sz="2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actuelles </a:t>
            </a:r>
            <a:r>
              <a:rPr lang="fr-FR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et </a:t>
            </a:r>
            <a:r>
              <a:rPr lang="fr-FR" altLang="en-US" sz="2000" dirty="0" err="1" smtClean="0">
                <a:solidFill>
                  <a:schemeClr val="tx1"/>
                </a:solidFill>
                <a:latin typeface="Arial Unicode MS" panose="020B0604020202020204" pitchFamily="34" charset="-128"/>
              </a:rPr>
              <a:t>restaurables</a:t>
            </a:r>
            <a:endParaRPr lang="fr-FR" altLang="en-US" sz="2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Polygones </a:t>
            </a:r>
            <a:r>
              <a:rPr lang="fr-FR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de répartition des espèces </a:t>
            </a:r>
            <a:endParaRPr lang="fr-FR" altLang="en-US" sz="16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Associations </a:t>
            </a:r>
            <a:r>
              <a:rPr lang="fr-FR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d'habitats d'espèces </a:t>
            </a:r>
            <a:endParaRPr lang="fr-FR" altLang="en-US" sz="16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Limites </a:t>
            </a:r>
            <a:r>
              <a:rPr lang="fr-FR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d'élévation des espèces </a:t>
            </a:r>
            <a:endParaRPr lang="fr-FR" altLang="en-US" sz="16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16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Cartes </a:t>
            </a:r>
            <a:r>
              <a:rPr lang="fr-FR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de la couverture terrestre (à partir de deux périodes)</a:t>
            </a:r>
            <a:r>
              <a:rPr lang="fr-FR" altLang="en-US" sz="1000" dirty="0">
                <a:solidFill>
                  <a:schemeClr val="tx1"/>
                </a:solidFill>
              </a:rPr>
              <a:t> </a:t>
            </a:r>
            <a:endParaRPr lang="fr-FR" altLang="en-US" sz="4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43" y="1752245"/>
            <a:ext cx="3104940" cy="37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88" y="172123"/>
            <a:ext cx="7886700" cy="1325563"/>
          </a:xfrm>
        </p:spPr>
        <p:txBody>
          <a:bodyPr/>
          <a:lstStyle/>
          <a:p>
            <a:r>
              <a:rPr lang="fr-FR" dirty="0"/>
              <a:t>Calcul STAR: réduction des menaces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B0F3D-566E-44C3-844C-3C2BB5955AD1}"/>
              </a:ext>
            </a:extLst>
          </p:cNvPr>
          <p:cNvSpPr txBox="1"/>
          <p:nvPr/>
        </p:nvSpPr>
        <p:spPr>
          <a:xfrm>
            <a:off x="262889" y="1632505"/>
            <a:ext cx="7194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Derailed" panose="020B0503030101060003" pitchFamily="34" charset="0"/>
              </a:rPr>
              <a:t>Pour un site donné, le score de réduction des menaces STAR est</a:t>
            </a:r>
            <a:r>
              <a:rPr lang="en-US" sz="2000" dirty="0" smtClean="0">
                <a:latin typeface="Derailed" panose="020B0503030101060003" pitchFamily="34" charset="0"/>
              </a:rPr>
              <a:t>:</a:t>
            </a:r>
            <a:endParaRPr lang="en-GB" sz="2000" dirty="0">
              <a:latin typeface="Derailed" panose="020B0503030101060003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5B321F-2933-478F-9804-109E3298AADE}"/>
              </a:ext>
            </a:extLst>
          </p:cNvPr>
          <p:cNvCxnSpPr>
            <a:cxnSpLocks/>
            <a:stCxn id="22" idx="4"/>
          </p:cNvCxnSpPr>
          <p:nvPr/>
        </p:nvCxnSpPr>
        <p:spPr>
          <a:xfrm flipH="1">
            <a:off x="3254094" y="2893024"/>
            <a:ext cx="1365886" cy="835900"/>
          </a:xfrm>
          <a:prstGeom prst="straightConnector1">
            <a:avLst/>
          </a:prstGeom>
          <a:ln w="28575">
            <a:solidFill>
              <a:schemeClr val="accent6">
                <a:alpha val="52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910E5-540D-4B1F-9327-5AF3F4031D3B}"/>
              </a:ext>
            </a:extLst>
          </p:cNvPr>
          <p:cNvSpPr txBox="1"/>
          <p:nvPr/>
        </p:nvSpPr>
        <p:spPr>
          <a:xfrm>
            <a:off x="189283" y="2946252"/>
            <a:ext cx="3064810" cy="1464231"/>
          </a:xfrm>
          <a:prstGeom prst="roundRect">
            <a:avLst/>
          </a:prstGeom>
          <a:solidFill>
            <a:schemeClr val="accent6">
              <a:alpha val="24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Derailed" panose="020B0503030101060003" pitchFamily="34" charset="0"/>
              </a:rPr>
              <a:t>Étendue de l'habitat actuel des espèces au site i, exprimée en pourcentage de l'étendue actuelle globale de l'habitat des </a:t>
            </a:r>
            <a:r>
              <a:rPr lang="fr-FR" sz="1600" dirty="0" smtClean="0">
                <a:latin typeface="Derailed" panose="020B0503030101060003" pitchFamily="34" charset="0"/>
              </a:rPr>
              <a:t>espèces</a:t>
            </a:r>
            <a:endParaRPr lang="fr-FR" sz="1600" dirty="0">
              <a:latin typeface="Derailed" panose="020B0503030101060003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97F3DF-3E91-4B94-A172-B028CBE837E0}"/>
              </a:ext>
            </a:extLst>
          </p:cNvPr>
          <p:cNvCxnSpPr>
            <a:cxnSpLocks/>
          </p:cNvCxnSpPr>
          <p:nvPr/>
        </p:nvCxnSpPr>
        <p:spPr>
          <a:xfrm flipH="1">
            <a:off x="4979578" y="2971553"/>
            <a:ext cx="51723" cy="525940"/>
          </a:xfrm>
          <a:prstGeom prst="straightConnector1">
            <a:avLst/>
          </a:prstGeom>
          <a:ln w="28575">
            <a:solidFill>
              <a:schemeClr val="accent2">
                <a:lumMod val="75000"/>
                <a:alpha val="56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D8BA66-B046-4050-931D-24AFB909D627}"/>
              </a:ext>
            </a:extLst>
          </p:cNvPr>
          <p:cNvCxnSpPr>
            <a:cxnSpLocks/>
          </p:cNvCxnSpPr>
          <p:nvPr/>
        </p:nvCxnSpPr>
        <p:spPr>
          <a:xfrm>
            <a:off x="5814554" y="2946252"/>
            <a:ext cx="651066" cy="398748"/>
          </a:xfrm>
          <a:prstGeom prst="straightConnector1">
            <a:avLst/>
          </a:prstGeom>
          <a:ln w="28575">
            <a:solidFill>
              <a:srgbClr val="7030A0">
                <a:alpha val="3800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206C1C-51CC-40BA-852C-632AA2B45261}"/>
              </a:ext>
            </a:extLst>
          </p:cNvPr>
          <p:cNvSpPr txBox="1"/>
          <p:nvPr/>
        </p:nvSpPr>
        <p:spPr>
          <a:xfrm>
            <a:off x="3709557" y="3551751"/>
            <a:ext cx="2591764" cy="1123712"/>
          </a:xfrm>
          <a:prstGeom prst="roundRect">
            <a:avLst/>
          </a:prstGeom>
          <a:solidFill>
            <a:schemeClr val="accent2">
              <a:lumMod val="75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Derailed" panose="020B0503030101060003" pitchFamily="34" charset="0"/>
              </a:rPr>
              <a:t>Pondération des espèces par catégorie sur la Liste rouge</a:t>
            </a:r>
          </a:p>
          <a:p>
            <a:pPr algn="ctr"/>
            <a:r>
              <a:rPr lang="fr-FR" sz="1200" dirty="0">
                <a:latin typeface="Derailed" panose="020B0503030101060003" pitchFamily="34" charset="0"/>
              </a:rPr>
              <a:t>(NT = 1, VU = 2, EN = 3, CR = 4</a:t>
            </a:r>
            <a:r>
              <a:rPr lang="fr-FR" sz="1200" dirty="0" smtClean="0">
                <a:latin typeface="Derailed" panose="020B0503030101060003" pitchFamily="34" charset="0"/>
              </a:rPr>
              <a:t>)</a:t>
            </a:r>
            <a:endParaRPr lang="fr-FR" sz="1200" dirty="0">
              <a:latin typeface="Derailed" panose="020B05030301010600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30E11-6A5B-4C2F-8112-7F3A5FF41F48}"/>
              </a:ext>
            </a:extLst>
          </p:cNvPr>
          <p:cNvSpPr txBox="1"/>
          <p:nvPr/>
        </p:nvSpPr>
        <p:spPr>
          <a:xfrm>
            <a:off x="6433278" y="3345000"/>
            <a:ext cx="2565756" cy="919401"/>
          </a:xfrm>
          <a:prstGeom prst="roundRect">
            <a:avLst/>
          </a:prstGeom>
          <a:solidFill>
            <a:srgbClr val="7030A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Derailed" panose="020B0503030101060003" pitchFamily="34" charset="0"/>
              </a:rPr>
              <a:t>La contribution relative de la menace t au risque d'extinction des espèces s</a:t>
            </a:r>
            <a:endParaRPr lang="en-GB" sz="1600" dirty="0">
              <a:latin typeface="Derailed" panose="020B05030301010600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B4A3E6-94E9-4CB2-9F1D-1DC35D0123D4}"/>
                  </a:ext>
                </a:extLst>
              </p:cNvPr>
              <p:cNvSpPr/>
              <p:nvPr/>
            </p:nvSpPr>
            <p:spPr>
              <a:xfrm>
                <a:off x="2440878" y="2014509"/>
                <a:ext cx="3990429" cy="1131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𝑁𝑠</m:t>
                          </m:r>
                        </m:sup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B4A3E6-94E9-4CB2-9F1D-1DC35D012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878" y="2014509"/>
                <a:ext cx="3990429" cy="1131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49DF3E-68B3-4F04-BA40-A89504E0C8F0}"/>
                  </a:ext>
                </a:extLst>
              </p:cNvPr>
              <p:cNvSpPr/>
              <p:nvPr/>
            </p:nvSpPr>
            <p:spPr>
              <a:xfrm>
                <a:off x="3031473" y="5096701"/>
                <a:ext cx="3386120" cy="1131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𝑁𝑠</m:t>
                          </m:r>
                        </m:sup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49DF3E-68B3-4F04-BA40-A89504E0C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473" y="5096701"/>
                <a:ext cx="3386120" cy="11312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4D50163-8958-4A2F-AFD8-6B5E3A2E7776}"/>
              </a:ext>
            </a:extLst>
          </p:cNvPr>
          <p:cNvSpPr txBox="1"/>
          <p:nvPr/>
        </p:nvSpPr>
        <p:spPr>
          <a:xfrm>
            <a:off x="262889" y="4812953"/>
            <a:ext cx="5711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Derailed" panose="020B0503030101060003" pitchFamily="34" charset="0"/>
              </a:rPr>
              <a:t>Le score de restauration STAR complémentaire est</a:t>
            </a:r>
            <a:r>
              <a:rPr lang="fr-FR" sz="2000" dirty="0" smtClean="0">
                <a:latin typeface="Derailed" panose="020B0503030101060003" pitchFamily="34" charset="0"/>
              </a:rPr>
              <a:t>:</a:t>
            </a:r>
            <a:endParaRPr lang="fr-FR" sz="2000" dirty="0">
              <a:latin typeface="Derailed" panose="020B05030301010600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D04F3F-AC96-41AE-BFE9-1BC8E3BB90E8}"/>
              </a:ext>
            </a:extLst>
          </p:cNvPr>
          <p:cNvSpPr/>
          <p:nvPr/>
        </p:nvSpPr>
        <p:spPr>
          <a:xfrm>
            <a:off x="4336201" y="2344542"/>
            <a:ext cx="567558" cy="548482"/>
          </a:xfrm>
          <a:prstGeom prst="ellipse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3EEECC-6238-4CB4-976F-471928AB2E68}"/>
              </a:ext>
            </a:extLst>
          </p:cNvPr>
          <p:cNvSpPr/>
          <p:nvPr/>
        </p:nvSpPr>
        <p:spPr>
          <a:xfrm>
            <a:off x="4791599" y="2337964"/>
            <a:ext cx="567558" cy="548482"/>
          </a:xfrm>
          <a:prstGeom prst="ellipse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C1B68F-B5A8-42BC-BA95-DE5590A7FCAD}"/>
              </a:ext>
            </a:extLst>
          </p:cNvPr>
          <p:cNvSpPr/>
          <p:nvPr/>
        </p:nvSpPr>
        <p:spPr>
          <a:xfrm>
            <a:off x="5246996" y="2337964"/>
            <a:ext cx="567558" cy="548482"/>
          </a:xfrm>
          <a:prstGeom prst="ellipse">
            <a:avLst/>
          </a:prstGeom>
          <a:solidFill>
            <a:srgbClr val="7030A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D549F7-DDE8-41D4-A8CE-2DB8221E4809}"/>
              </a:ext>
            </a:extLst>
          </p:cNvPr>
          <p:cNvSpPr/>
          <p:nvPr/>
        </p:nvSpPr>
        <p:spPr>
          <a:xfrm>
            <a:off x="4373621" y="5410630"/>
            <a:ext cx="567558" cy="548482"/>
          </a:xfrm>
          <a:prstGeom prst="ellipse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7BBD136-B555-4024-8B01-BB955D25BEC1}"/>
              </a:ext>
            </a:extLst>
          </p:cNvPr>
          <p:cNvSpPr/>
          <p:nvPr/>
        </p:nvSpPr>
        <p:spPr>
          <a:xfrm>
            <a:off x="4829019" y="5404052"/>
            <a:ext cx="567558" cy="548482"/>
          </a:xfrm>
          <a:prstGeom prst="ellipse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E3C5752-1B56-4425-9467-351339E2B427}"/>
              </a:ext>
            </a:extLst>
          </p:cNvPr>
          <p:cNvSpPr/>
          <p:nvPr/>
        </p:nvSpPr>
        <p:spPr>
          <a:xfrm>
            <a:off x="5284416" y="5404052"/>
            <a:ext cx="567558" cy="548482"/>
          </a:xfrm>
          <a:prstGeom prst="ellipse">
            <a:avLst/>
          </a:prstGeom>
          <a:solidFill>
            <a:srgbClr val="7030A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FA9AB7-CE1F-42D0-88BD-2508BB0A3086}"/>
              </a:ext>
            </a:extLst>
          </p:cNvPr>
          <p:cNvSpPr txBox="1"/>
          <p:nvPr/>
        </p:nvSpPr>
        <p:spPr>
          <a:xfrm>
            <a:off x="402612" y="5811356"/>
            <a:ext cx="2597902" cy="646986"/>
          </a:xfrm>
          <a:prstGeom prst="roundRect">
            <a:avLst/>
          </a:prstGeom>
          <a:solidFill>
            <a:schemeClr val="accent6">
              <a:alpha val="2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Derailed" panose="020B0503030101060003" pitchFamily="34" charset="0"/>
              </a:rPr>
              <a:t>Étendue</a:t>
            </a:r>
            <a:r>
              <a:rPr lang="en-GB" sz="1600" dirty="0">
                <a:latin typeface="Derailed" panose="020B0503030101060003" pitchFamily="34" charset="0"/>
              </a:rPr>
              <a:t> de </a:t>
            </a:r>
            <a:r>
              <a:rPr lang="en-GB" sz="1600" dirty="0" err="1">
                <a:latin typeface="Derailed" panose="020B0503030101060003" pitchFamily="34" charset="0"/>
              </a:rPr>
              <a:t>l'habitat</a:t>
            </a:r>
            <a:r>
              <a:rPr lang="en-GB" sz="1600" dirty="0">
                <a:latin typeface="Derailed" panose="020B0503030101060003" pitchFamily="34" charset="0"/>
              </a:rPr>
              <a:t> </a:t>
            </a:r>
            <a:r>
              <a:rPr lang="en-GB" sz="1600" dirty="0" err="1" smtClean="0">
                <a:latin typeface="Derailed" panose="020B0503030101060003" pitchFamily="34" charset="0"/>
              </a:rPr>
              <a:t>restaurable</a:t>
            </a:r>
            <a:endParaRPr lang="en-GB" sz="1600" dirty="0">
              <a:latin typeface="Derailed" panose="020B0503030101060003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7B254D9-5DC6-411D-A587-58BD98361B68}"/>
              </a:ext>
            </a:extLst>
          </p:cNvPr>
          <p:cNvSpPr/>
          <p:nvPr/>
        </p:nvSpPr>
        <p:spPr>
          <a:xfrm>
            <a:off x="5768764" y="5410630"/>
            <a:ext cx="567558" cy="548482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24898D-D829-4C30-8F9B-92DD9E0A959C}"/>
              </a:ext>
            </a:extLst>
          </p:cNvPr>
          <p:cNvSpPr txBox="1"/>
          <p:nvPr/>
        </p:nvSpPr>
        <p:spPr>
          <a:xfrm>
            <a:off x="6820670" y="5013008"/>
            <a:ext cx="1979170" cy="1464231"/>
          </a:xfrm>
          <a:prstGeom prst="roundRect">
            <a:avLst/>
          </a:prstGeom>
          <a:solidFill>
            <a:srgbClr val="00B0F0">
              <a:alpha val="1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Derailed" panose="020B0503030101060003" pitchFamily="34" charset="0"/>
              </a:rPr>
              <a:t>Multiplicateur pour refléter un retour plus faible et plus lent sur l'habitat restauré (= 0,29</a:t>
            </a:r>
            <a:r>
              <a:rPr lang="fr-FR" sz="1600" dirty="0" smtClean="0">
                <a:latin typeface="Derailed" panose="020B0503030101060003" pitchFamily="34" charset="0"/>
              </a:rPr>
              <a:t>)</a:t>
            </a:r>
            <a:endParaRPr lang="fr-FR" sz="1600" dirty="0">
              <a:latin typeface="Derailed" panose="020B0503030101060003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9D0147B-EC8C-4818-BD75-D276F278EF41}"/>
              </a:ext>
            </a:extLst>
          </p:cNvPr>
          <p:cNvCxnSpPr>
            <a:cxnSpLocks/>
            <a:stCxn id="36" idx="6"/>
          </p:cNvCxnSpPr>
          <p:nvPr/>
        </p:nvCxnSpPr>
        <p:spPr>
          <a:xfrm>
            <a:off x="6336322" y="5684871"/>
            <a:ext cx="565619" cy="0"/>
          </a:xfrm>
          <a:prstGeom prst="straightConnector1">
            <a:avLst/>
          </a:prstGeom>
          <a:ln w="28575">
            <a:solidFill>
              <a:srgbClr val="00B0F0">
                <a:alpha val="4200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95C5EAB-66A3-4BC1-BFE1-5819E899DBC1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2924164" y="5878789"/>
            <a:ext cx="1532574" cy="392268"/>
          </a:xfrm>
          <a:prstGeom prst="straightConnector1">
            <a:avLst/>
          </a:prstGeom>
          <a:ln w="28575">
            <a:solidFill>
              <a:schemeClr val="accent6">
                <a:alpha val="52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4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Caracteristiques</a:t>
            </a:r>
            <a:r>
              <a:rPr lang="en-GB" dirty="0" smtClean="0"/>
              <a:t> de STAR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465407"/>
            <a:ext cx="7886700" cy="4351338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</a:pPr>
            <a:r>
              <a:rPr lang="fr-FR" sz="1800" dirty="0"/>
              <a:t>STAR donne une valeur proportionnelle au changement de probabilité d'extinction des espèces</a:t>
            </a:r>
          </a:p>
          <a:p>
            <a:pPr marL="342900" indent="-342900">
              <a:lnSpc>
                <a:spcPct val="100000"/>
              </a:lnSpc>
            </a:pPr>
            <a:r>
              <a:rPr lang="fr-FR" sz="1800" dirty="0"/>
              <a:t>STAR est basé sur les données primaires générées par le réseau de plus de </a:t>
            </a:r>
            <a:r>
              <a:rPr lang="fr-FR" sz="1800" dirty="0" smtClean="0"/>
              <a:t>10.000 </a:t>
            </a:r>
            <a:r>
              <a:rPr lang="fr-FR" sz="1800" dirty="0"/>
              <a:t>scientifiques - contribuant à la Liste rouge des espèces de l'UICN et aux processus de la liste rouge nationale</a:t>
            </a:r>
          </a:p>
          <a:p>
            <a:pPr marL="342900" indent="-342900">
              <a:lnSpc>
                <a:spcPct val="100000"/>
              </a:lnSpc>
            </a:pPr>
            <a:r>
              <a:rPr lang="fr-FR" sz="1800" dirty="0"/>
              <a:t>STAR a été conçu pour:</a:t>
            </a:r>
          </a:p>
          <a:p>
            <a:pPr marL="800100" lvl="1" indent="-342900">
              <a:lnSpc>
                <a:spcPct val="100000"/>
              </a:lnSpc>
            </a:pPr>
            <a:r>
              <a:rPr lang="fr-FR" sz="1400" dirty="0"/>
              <a:t>Être pertinent pour l'action, pas seulement pour la priorité de la biodiversité</a:t>
            </a:r>
          </a:p>
          <a:p>
            <a:pPr marL="800100" lvl="1" indent="-342900">
              <a:lnSpc>
                <a:spcPct val="100000"/>
              </a:lnSpc>
            </a:pPr>
            <a:r>
              <a:rPr lang="fr-FR" sz="1400" dirty="0"/>
              <a:t>Être évolutif - peut être mesuré à l'échelle du site, du pays, du paysage ou du monde</a:t>
            </a:r>
          </a:p>
          <a:p>
            <a:pPr marL="800100" lvl="1" indent="-342900">
              <a:lnSpc>
                <a:spcPct val="100000"/>
              </a:lnSpc>
            </a:pPr>
            <a:r>
              <a:rPr lang="fr-FR" sz="1400" dirty="0"/>
              <a:t>Être additif - les impacts sur un site peuvent être comparés et ajoutés aux impacts sur un autre</a:t>
            </a:r>
          </a:p>
          <a:p>
            <a:pPr marL="800100" lvl="1" indent="-342900">
              <a:lnSpc>
                <a:spcPct val="100000"/>
              </a:lnSpc>
            </a:pPr>
            <a:r>
              <a:rPr lang="fr-FR" sz="1400" dirty="0"/>
              <a:t>Répondre sur des périodes de temps pertinentes pour les politiques</a:t>
            </a:r>
          </a:p>
          <a:p>
            <a:pPr marL="800100" lvl="1" indent="-342900">
              <a:lnSpc>
                <a:spcPct val="100000"/>
              </a:lnSpc>
            </a:pPr>
            <a:r>
              <a:rPr lang="fr-FR" sz="1400" dirty="0"/>
              <a:t>Exploitez les meilleures données disponibles</a:t>
            </a:r>
          </a:p>
          <a:p>
            <a:pPr marL="800100" lvl="1" indent="-342900">
              <a:lnSpc>
                <a:spcPct val="100000"/>
              </a:lnSpc>
            </a:pPr>
            <a:r>
              <a:rPr lang="fr-FR" sz="1400" dirty="0"/>
              <a:t>Permet le calcul d'objectifs mondiaux, régionaux et nationaux et d'évaluer les progrès accomplis dans la réalisation de ces objectifs</a:t>
            </a:r>
          </a:p>
          <a:p>
            <a:pPr marL="800100" lvl="1" indent="-342900">
              <a:lnSpc>
                <a:spcPct val="100000"/>
              </a:lnSpc>
            </a:pPr>
            <a:r>
              <a:rPr lang="fr-FR" sz="1400" dirty="0"/>
              <a:t>Permet le calcul des scores STAR par espèce, par site, par menace, par taxon, au niveau mondial…</a:t>
            </a:r>
          </a:p>
          <a:p>
            <a:pPr marL="800100" lvl="1" indent="-342900">
              <a:lnSpc>
                <a:spcPct val="100000"/>
              </a:lnSpc>
            </a:pPr>
            <a:r>
              <a:rPr lang="fr-FR" sz="1400" dirty="0"/>
              <a:t>Permet d'évaluer les contributions des acteurs étatiques et non étatiques à la Stratégie mondiale de la biodiversité </a:t>
            </a:r>
            <a:r>
              <a:rPr lang="fr-FR" sz="1400" dirty="0" smtClean="0"/>
              <a:t>Post-202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036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de l'analyse STAR globale</a:t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8473"/>
            <a:ext cx="7886700" cy="236471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r-FR" dirty="0" smtClean="0"/>
              <a:t>Assurer </a:t>
            </a:r>
            <a:r>
              <a:rPr lang="fr-FR" dirty="0"/>
              <a:t>la durabilité de la production </a:t>
            </a:r>
            <a:r>
              <a:rPr lang="fr-FR" dirty="0" smtClean="0"/>
              <a:t>agricole </a:t>
            </a:r>
            <a:r>
              <a:rPr lang="fr-FR" dirty="0"/>
              <a:t>et </a:t>
            </a:r>
            <a:r>
              <a:rPr lang="fr-FR" dirty="0" smtClean="0"/>
              <a:t>de bois </a:t>
            </a:r>
            <a:r>
              <a:rPr lang="fr-FR" dirty="0"/>
              <a:t>atténuerait les principaux facteurs du déclin de la faune terrestre, responsable de 40% du risque d'extinction global des amphibiens, des oiseaux et des mammifères.</a:t>
            </a:r>
          </a:p>
          <a:p>
            <a:pPr>
              <a:lnSpc>
                <a:spcPct val="120000"/>
              </a:lnSpc>
            </a:pPr>
            <a:r>
              <a:rPr lang="fr-FR" dirty="0"/>
              <a:t>Les zones clés pour la biodiversité </a:t>
            </a:r>
            <a:r>
              <a:rPr lang="fr-FR" dirty="0" smtClean="0"/>
              <a:t>(KBA) </a:t>
            </a:r>
            <a:r>
              <a:rPr lang="fr-FR" dirty="0"/>
              <a:t>couvrent 8,8% de la surface terrestre mais capturent 47% du score de réduction des menaces STAR mondial pour les espèces de vertébrés.</a:t>
            </a:r>
          </a:p>
          <a:p>
            <a:pPr>
              <a:lnSpc>
                <a:spcPct val="120000"/>
              </a:lnSpc>
            </a:pPr>
            <a:endParaRPr lang="fr-FR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AutoShape 2" descr="KeyBiodiversityAreas.org"/>
          <p:cNvSpPr>
            <a:spLocks noChangeAspect="1" noChangeArrowheads="1"/>
          </p:cNvSpPr>
          <p:nvPr/>
        </p:nvSpPr>
        <p:spPr bwMode="auto">
          <a:xfrm>
            <a:off x="155575" y="-800100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eyBiodiversityAreas.org"/>
          <p:cNvSpPr>
            <a:spLocks noChangeAspect="1" noChangeArrowheads="1"/>
          </p:cNvSpPr>
          <p:nvPr/>
        </p:nvSpPr>
        <p:spPr bwMode="auto">
          <a:xfrm>
            <a:off x="307975" y="-647700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95" y="3554519"/>
            <a:ext cx="7388543" cy="30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Scores </a:t>
            </a:r>
            <a:r>
              <a:rPr lang="en-GB" dirty="0" err="1"/>
              <a:t>mondiaux</a:t>
            </a:r>
            <a:r>
              <a:rPr lang="en-GB" dirty="0"/>
              <a:t> STAR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2E94D2-B0A5-49F1-A8CD-1CEFAA402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3" y="1848521"/>
            <a:ext cx="7267575" cy="4772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94218" y="1514069"/>
            <a:ext cx="32835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Top </a:t>
            </a:r>
            <a:r>
              <a:rPr lang="fr-FR" dirty="0"/>
              <a:t>5 des menaces (IPBES)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Changements dans l'utilisation des terres et de la 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Exploitation directe des organismes.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Changement climatique.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La pollution.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Espèces exotiques envahissantes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4493941" y="52575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3941" y="450442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88829" y="394321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6363" y="358736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65761" y="32443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73198" y="29729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73198" y="275131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73198" y="239871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73198" y="257338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2669</TotalTime>
  <Words>1539</Words>
  <Application>Microsoft Office PowerPoint</Application>
  <PresentationFormat>On-screen Show (4:3)</PresentationFormat>
  <Paragraphs>132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 Unicode MS</vt:lpstr>
      <vt:lpstr>Arial</vt:lpstr>
      <vt:lpstr>Calibri</vt:lpstr>
      <vt:lpstr>Calibri Light</vt:lpstr>
      <vt:lpstr>Cambria Math</vt:lpstr>
      <vt:lpstr>Derailed</vt:lpstr>
      <vt:lpstr>Office Theme</vt:lpstr>
      <vt:lpstr>Species Threat Abatement and Restoration (STAR) Metric</vt:lpstr>
      <vt:lpstr>Zero Draft of the Post-2020 Framework</vt:lpstr>
      <vt:lpstr>L’ équipe STAR</vt:lpstr>
      <vt:lpstr>Species Threat Abatement and Restoration (STAR) Metric</vt:lpstr>
      <vt:lpstr>STAR data requirements</vt:lpstr>
      <vt:lpstr>Calcul STAR: réduction des menaces</vt:lpstr>
      <vt:lpstr>Caracteristiques de STAR</vt:lpstr>
      <vt:lpstr>Résultats de l'analyse STAR globale </vt:lpstr>
      <vt:lpstr>Scores mondiaux STAR</vt:lpstr>
      <vt:lpstr>Scores STAR: opportunités de conservation</vt:lpstr>
      <vt:lpstr>STAR et le post-2020</vt:lpstr>
      <vt:lpstr>Considerations</vt:lpstr>
      <vt:lpstr>À quoi sert STAR?</vt:lpstr>
      <vt:lpstr>Application de STAR</vt:lpstr>
      <vt:lpstr>Considérations relatives aux finances publiques</vt:lpstr>
      <vt:lpstr>Applications pour le financement privé</vt:lpstr>
      <vt:lpstr>STAR pour restauration</vt:lpstr>
      <vt:lpstr>PowerPoint Presentation</vt:lpstr>
      <vt:lpstr>STAR au niveau du site: Bukit Tigapuluh, Indonésie (base de référence ex-ante)</vt:lpstr>
      <vt:lpstr>Accès et disponibilité</vt:lpstr>
      <vt:lpstr>Thank you</vt:lpstr>
    </vt:vector>
  </TitlesOfParts>
  <Company>Newcastle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Mair</dc:creator>
  <cp:lastModifiedBy>HAWKINS Frank</cp:lastModifiedBy>
  <cp:revision>164</cp:revision>
  <dcterms:created xsi:type="dcterms:W3CDTF">2020-01-07T08:49:14Z</dcterms:created>
  <dcterms:modified xsi:type="dcterms:W3CDTF">2021-05-18T10:35:04Z</dcterms:modified>
</cp:coreProperties>
</file>